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312" r:id="rId5"/>
    <p:sldId id="2103812515" r:id="rId6"/>
    <p:sldId id="326" r:id="rId7"/>
    <p:sldId id="321" r:id="rId8"/>
    <p:sldId id="317" r:id="rId9"/>
    <p:sldId id="2103812518" r:id="rId10"/>
    <p:sldId id="2103812516" r:id="rId11"/>
    <p:sldId id="2103812517" r:id="rId12"/>
    <p:sldId id="2103812514" r:id="rId13"/>
    <p:sldId id="297" r:id="rId14"/>
  </p:sldIdLst>
  <p:sldSz cx="12192000" cy="6858000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DE"/>
    <a:srgbClr val="C43352"/>
    <a:srgbClr val="FDFBF6"/>
    <a:srgbClr val="202C8F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88" autoAdjust="0"/>
  </p:normalViewPr>
  <p:slideViewPr>
    <p:cSldViewPr snapToGrid="0" snapToObjects="1">
      <p:cViewPr varScale="1">
        <p:scale>
          <a:sx n="60" d="100"/>
          <a:sy n="60" d="100"/>
        </p:scale>
        <p:origin x="56" y="40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CD3536-6D7C-400D-B12E-6A23EBE014B7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CA279FC-458E-4E65-AD8D-CEA6AB17170C}">
      <dgm:prSet phldrT="[Text]"/>
      <dgm:spPr/>
      <dgm:t>
        <a:bodyPr/>
        <a:lstStyle/>
        <a:p>
          <a:r>
            <a:rPr lang="en-US" b="0" i="0" dirty="0"/>
            <a:t>LinkedIn@utkarsh-mishra-um10</a:t>
          </a:r>
          <a:endParaRPr lang="en-US" dirty="0"/>
        </a:p>
      </dgm:t>
    </dgm:pt>
    <dgm:pt modelId="{7A60FB38-3BE8-4F69-904C-A5E49E532F26}" type="parTrans" cxnId="{17A6DEB0-9B3F-447E-9014-78351CA3943D}">
      <dgm:prSet/>
      <dgm:spPr/>
      <dgm:t>
        <a:bodyPr/>
        <a:lstStyle/>
        <a:p>
          <a:endParaRPr lang="en-US"/>
        </a:p>
      </dgm:t>
    </dgm:pt>
    <dgm:pt modelId="{BB39E5A5-05C6-4FC6-8D4F-D3FC6C56D5BA}" type="sibTrans" cxnId="{17A6DEB0-9B3F-447E-9014-78351CA3943D}">
      <dgm:prSet/>
      <dgm:spPr/>
      <dgm:t>
        <a:bodyPr/>
        <a:lstStyle/>
        <a:p>
          <a:endParaRPr lang="en-US"/>
        </a:p>
      </dgm:t>
    </dgm:pt>
    <dgm:pt modelId="{505FC7B0-F1F5-4AFA-BB9A-17D56A2BB6D0}">
      <dgm:prSet phldrT="[Text]"/>
      <dgm:spPr/>
      <dgm:t>
        <a:bodyPr/>
        <a:lstStyle/>
        <a:p>
          <a:r>
            <a:rPr lang="en-US" dirty="0"/>
            <a:t>Github@Sir-gits-a-lot</a:t>
          </a:r>
        </a:p>
      </dgm:t>
    </dgm:pt>
    <dgm:pt modelId="{5BBC9098-3B37-4E31-8C8C-A4AF34069A01}" type="parTrans" cxnId="{3DE8A7E2-29A0-4FDC-9E23-4073BF8A065B}">
      <dgm:prSet/>
      <dgm:spPr/>
      <dgm:t>
        <a:bodyPr/>
        <a:lstStyle/>
        <a:p>
          <a:endParaRPr lang="en-US"/>
        </a:p>
      </dgm:t>
    </dgm:pt>
    <dgm:pt modelId="{D75C2676-4B52-44D3-8F19-FB1CFBFDD5BD}" type="sibTrans" cxnId="{3DE8A7E2-29A0-4FDC-9E23-4073BF8A065B}">
      <dgm:prSet/>
      <dgm:spPr/>
      <dgm:t>
        <a:bodyPr/>
        <a:lstStyle/>
        <a:p>
          <a:endParaRPr lang="en-US"/>
        </a:p>
      </dgm:t>
    </dgm:pt>
    <dgm:pt modelId="{B4B7943E-B1A7-4E5B-8C4E-D7FEB25B7314}" type="pres">
      <dgm:prSet presAssocID="{FECD3536-6D7C-400D-B12E-6A23EBE014B7}" presName="linear" presStyleCnt="0">
        <dgm:presLayoutVars>
          <dgm:animLvl val="lvl"/>
          <dgm:resizeHandles val="exact"/>
        </dgm:presLayoutVars>
      </dgm:prSet>
      <dgm:spPr/>
    </dgm:pt>
    <dgm:pt modelId="{FAEE7896-213E-47AB-9ED3-CA91A64370A6}" type="pres">
      <dgm:prSet presAssocID="{1CA279FC-458E-4E65-AD8D-CEA6AB17170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C766BD1-73E9-4C9B-9EC1-9AAED0DDFAC9}" type="pres">
      <dgm:prSet presAssocID="{BB39E5A5-05C6-4FC6-8D4F-D3FC6C56D5BA}" presName="spacer" presStyleCnt="0"/>
      <dgm:spPr/>
    </dgm:pt>
    <dgm:pt modelId="{E1C8C340-411C-4CD3-B85D-D0A3A9077DEC}" type="pres">
      <dgm:prSet presAssocID="{505FC7B0-F1F5-4AFA-BB9A-17D56A2BB6D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36FF83B-E320-45C9-A707-0D159F79135E}" type="presOf" srcId="{1CA279FC-458E-4E65-AD8D-CEA6AB17170C}" destId="{FAEE7896-213E-47AB-9ED3-CA91A64370A6}" srcOrd="0" destOrd="0" presId="urn:microsoft.com/office/officeart/2005/8/layout/vList2"/>
    <dgm:cxn modelId="{17A6DEB0-9B3F-447E-9014-78351CA3943D}" srcId="{FECD3536-6D7C-400D-B12E-6A23EBE014B7}" destId="{1CA279FC-458E-4E65-AD8D-CEA6AB17170C}" srcOrd="0" destOrd="0" parTransId="{7A60FB38-3BE8-4F69-904C-A5E49E532F26}" sibTransId="{BB39E5A5-05C6-4FC6-8D4F-D3FC6C56D5BA}"/>
    <dgm:cxn modelId="{93BDE1DF-18E1-4884-91BB-E85FECED1F1B}" type="presOf" srcId="{505FC7B0-F1F5-4AFA-BB9A-17D56A2BB6D0}" destId="{E1C8C340-411C-4CD3-B85D-D0A3A9077DEC}" srcOrd="0" destOrd="0" presId="urn:microsoft.com/office/officeart/2005/8/layout/vList2"/>
    <dgm:cxn modelId="{3DE8A7E2-29A0-4FDC-9E23-4073BF8A065B}" srcId="{FECD3536-6D7C-400D-B12E-6A23EBE014B7}" destId="{505FC7B0-F1F5-4AFA-BB9A-17D56A2BB6D0}" srcOrd="1" destOrd="0" parTransId="{5BBC9098-3B37-4E31-8C8C-A4AF34069A01}" sibTransId="{D75C2676-4B52-44D3-8F19-FB1CFBFDD5BD}"/>
    <dgm:cxn modelId="{BE8744F0-9E5E-45F9-B669-030652CCC9C8}" type="presOf" srcId="{FECD3536-6D7C-400D-B12E-6A23EBE014B7}" destId="{B4B7943E-B1A7-4E5B-8C4E-D7FEB25B7314}" srcOrd="0" destOrd="0" presId="urn:microsoft.com/office/officeart/2005/8/layout/vList2"/>
    <dgm:cxn modelId="{877FE905-FF70-41C0-B702-9E6B320690D0}" type="presParOf" srcId="{B4B7943E-B1A7-4E5B-8C4E-D7FEB25B7314}" destId="{FAEE7896-213E-47AB-9ED3-CA91A64370A6}" srcOrd="0" destOrd="0" presId="urn:microsoft.com/office/officeart/2005/8/layout/vList2"/>
    <dgm:cxn modelId="{92D82C56-87E0-4680-A69F-85A00859BFC3}" type="presParOf" srcId="{B4B7943E-B1A7-4E5B-8C4E-D7FEB25B7314}" destId="{AC766BD1-73E9-4C9B-9EC1-9AAED0DDFAC9}" srcOrd="1" destOrd="0" presId="urn:microsoft.com/office/officeart/2005/8/layout/vList2"/>
    <dgm:cxn modelId="{D5664969-1BAA-4BF8-AD6C-B0C57E38A347}" type="presParOf" srcId="{B4B7943E-B1A7-4E5B-8C4E-D7FEB25B7314}" destId="{E1C8C340-411C-4CD3-B85D-D0A3A9077DE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E7896-213E-47AB-9ED3-CA91A64370A6}">
      <dsp:nvSpPr>
        <dsp:cNvPr id="0" name=""/>
        <dsp:cNvSpPr/>
      </dsp:nvSpPr>
      <dsp:spPr>
        <a:xfrm>
          <a:off x="0" y="124402"/>
          <a:ext cx="4239607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LinkedIn@utkarsh-mishra-um10</a:t>
          </a:r>
          <a:endParaRPr lang="en-US" sz="2400" kern="1200" dirty="0"/>
        </a:p>
      </dsp:txBody>
      <dsp:txXfrm>
        <a:off x="28100" y="152502"/>
        <a:ext cx="4183407" cy="519439"/>
      </dsp:txXfrm>
    </dsp:sp>
    <dsp:sp modelId="{E1C8C340-411C-4CD3-B85D-D0A3A9077DEC}">
      <dsp:nvSpPr>
        <dsp:cNvPr id="0" name=""/>
        <dsp:cNvSpPr/>
      </dsp:nvSpPr>
      <dsp:spPr>
        <a:xfrm>
          <a:off x="0" y="769162"/>
          <a:ext cx="4239607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Github@Sir-gits-a-lot</a:t>
          </a:r>
        </a:p>
      </dsp:txBody>
      <dsp:txXfrm>
        <a:off x="28100" y="797262"/>
        <a:ext cx="4183407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00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73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D35A-2FDF-C18C-80E5-228D7FA19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4AD0C-9B1D-5BD6-AA28-E8FAC9DD6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AC85-AE81-E6C4-7699-997C35E2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40A21-64C0-20C8-A954-54F5AD106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C408E-A319-7AF9-FCC0-EDAFD1AC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0196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6060-B369-662C-B5C8-8B75DA8A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63B17-B293-18C0-43BF-D85F682F6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51AAE-526D-F141-5095-A731C93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B6B6F-1782-D834-98E8-F56278C0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44291-5C3D-7D6D-54D7-E9478759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162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84675-DF7D-FBA0-CB8D-CA7EF1E34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FBD1D-98C1-031C-8252-F63D40969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FDE1B-F122-0833-E6E1-C4151A99D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C774-7B30-F8AD-037F-1A273E45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9DE81-01E1-01D1-7CED-2117E730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589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44545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68C355C-C068-13B8-D412-47B8722B6F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4139" y="1372591"/>
            <a:ext cx="5327698" cy="4770429"/>
          </a:xfrm>
          <a:custGeom>
            <a:avLst/>
            <a:gdLst>
              <a:gd name="connsiteX0" fmla="*/ 191631 w 5327698"/>
              <a:gd name="connsiteY0" fmla="*/ 3664372 h 4770429"/>
              <a:gd name="connsiteX1" fmla="*/ 5156390 w 5327698"/>
              <a:gd name="connsiteY1" fmla="*/ 3729103 h 4770429"/>
              <a:gd name="connsiteX2" fmla="*/ 5327683 w 5327698"/>
              <a:gd name="connsiteY2" fmla="*/ 3904921 h 4770429"/>
              <a:gd name="connsiteX3" fmla="*/ 5318632 w 5327698"/>
              <a:gd name="connsiteY3" fmla="*/ 4599122 h 4770429"/>
              <a:gd name="connsiteX4" fmla="*/ 5142814 w 5327698"/>
              <a:gd name="connsiteY4" fmla="*/ 4770414 h 4770429"/>
              <a:gd name="connsiteX5" fmla="*/ 178054 w 5327698"/>
              <a:gd name="connsiteY5" fmla="*/ 4705684 h 4770429"/>
              <a:gd name="connsiteX6" fmla="*/ 6761 w 5327698"/>
              <a:gd name="connsiteY6" fmla="*/ 4529866 h 4770429"/>
              <a:gd name="connsiteX7" fmla="*/ 15812 w 5327698"/>
              <a:gd name="connsiteY7" fmla="*/ 3835665 h 4770429"/>
              <a:gd name="connsiteX8" fmla="*/ 191631 w 5327698"/>
              <a:gd name="connsiteY8" fmla="*/ 3664372 h 4770429"/>
              <a:gd name="connsiteX9" fmla="*/ 191630 w 5327698"/>
              <a:gd name="connsiteY9" fmla="*/ 2442921 h 4770429"/>
              <a:gd name="connsiteX10" fmla="*/ 5156389 w 5327698"/>
              <a:gd name="connsiteY10" fmla="*/ 2507652 h 4770429"/>
              <a:gd name="connsiteX11" fmla="*/ 5327682 w 5327698"/>
              <a:gd name="connsiteY11" fmla="*/ 2683470 h 4770429"/>
              <a:gd name="connsiteX12" fmla="*/ 5318631 w 5327698"/>
              <a:gd name="connsiteY12" fmla="*/ 3377671 h 4770429"/>
              <a:gd name="connsiteX13" fmla="*/ 5142813 w 5327698"/>
              <a:gd name="connsiteY13" fmla="*/ 3548963 h 4770429"/>
              <a:gd name="connsiteX14" fmla="*/ 178053 w 5327698"/>
              <a:gd name="connsiteY14" fmla="*/ 3484233 h 4770429"/>
              <a:gd name="connsiteX15" fmla="*/ 6760 w 5327698"/>
              <a:gd name="connsiteY15" fmla="*/ 3308415 h 4770429"/>
              <a:gd name="connsiteX16" fmla="*/ 15811 w 5327698"/>
              <a:gd name="connsiteY16" fmla="*/ 2614213 h 4770429"/>
              <a:gd name="connsiteX17" fmla="*/ 191630 w 5327698"/>
              <a:gd name="connsiteY17" fmla="*/ 2442921 h 4770429"/>
              <a:gd name="connsiteX18" fmla="*/ 184885 w 5327698"/>
              <a:gd name="connsiteY18" fmla="*/ 1221467 h 4770429"/>
              <a:gd name="connsiteX19" fmla="*/ 5149644 w 5327698"/>
              <a:gd name="connsiteY19" fmla="*/ 1286198 h 4770429"/>
              <a:gd name="connsiteX20" fmla="*/ 5320937 w 5327698"/>
              <a:gd name="connsiteY20" fmla="*/ 1462016 h 4770429"/>
              <a:gd name="connsiteX21" fmla="*/ 5311886 w 5327698"/>
              <a:gd name="connsiteY21" fmla="*/ 2156217 h 4770429"/>
              <a:gd name="connsiteX22" fmla="*/ 5136068 w 5327698"/>
              <a:gd name="connsiteY22" fmla="*/ 2327509 h 4770429"/>
              <a:gd name="connsiteX23" fmla="*/ 171308 w 5327698"/>
              <a:gd name="connsiteY23" fmla="*/ 2262778 h 4770429"/>
              <a:gd name="connsiteX24" fmla="*/ 15 w 5327698"/>
              <a:gd name="connsiteY24" fmla="*/ 2086960 h 4770429"/>
              <a:gd name="connsiteX25" fmla="*/ 9066 w 5327698"/>
              <a:gd name="connsiteY25" fmla="*/ 1392759 h 4770429"/>
              <a:gd name="connsiteX26" fmla="*/ 184885 w 5327698"/>
              <a:gd name="connsiteY26" fmla="*/ 1221467 h 4770429"/>
              <a:gd name="connsiteX27" fmla="*/ 184886 w 5327698"/>
              <a:gd name="connsiteY27" fmla="*/ 15 h 4770429"/>
              <a:gd name="connsiteX28" fmla="*/ 5149645 w 5327698"/>
              <a:gd name="connsiteY28" fmla="*/ 64746 h 4770429"/>
              <a:gd name="connsiteX29" fmla="*/ 5320938 w 5327698"/>
              <a:gd name="connsiteY29" fmla="*/ 240564 h 4770429"/>
              <a:gd name="connsiteX30" fmla="*/ 5311887 w 5327698"/>
              <a:gd name="connsiteY30" fmla="*/ 934765 h 4770429"/>
              <a:gd name="connsiteX31" fmla="*/ 5136069 w 5327698"/>
              <a:gd name="connsiteY31" fmla="*/ 1106057 h 4770429"/>
              <a:gd name="connsiteX32" fmla="*/ 171309 w 5327698"/>
              <a:gd name="connsiteY32" fmla="*/ 1041326 h 4770429"/>
              <a:gd name="connsiteX33" fmla="*/ 16 w 5327698"/>
              <a:gd name="connsiteY33" fmla="*/ 865508 h 4770429"/>
              <a:gd name="connsiteX34" fmla="*/ 9067 w 5327698"/>
              <a:gd name="connsiteY34" fmla="*/ 171307 h 4770429"/>
              <a:gd name="connsiteX35" fmla="*/ 184886 w 5327698"/>
              <a:gd name="connsiteY35" fmla="*/ 15 h 477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327698" h="4770429">
                <a:moveTo>
                  <a:pt x="191631" y="3664372"/>
                </a:moveTo>
                <a:lnTo>
                  <a:pt x="5156390" y="3729103"/>
                </a:lnTo>
                <a:cubicBezTo>
                  <a:pt x="5252242" y="3730353"/>
                  <a:pt x="5328933" y="3809069"/>
                  <a:pt x="5327683" y="3904921"/>
                </a:cubicBezTo>
                <a:lnTo>
                  <a:pt x="5318632" y="4599122"/>
                </a:lnTo>
                <a:cubicBezTo>
                  <a:pt x="5317382" y="4694974"/>
                  <a:pt x="5238666" y="4771664"/>
                  <a:pt x="5142814" y="4770414"/>
                </a:cubicBezTo>
                <a:lnTo>
                  <a:pt x="178054" y="4705684"/>
                </a:lnTo>
                <a:cubicBezTo>
                  <a:pt x="82202" y="4704434"/>
                  <a:pt x="5512" y="4625717"/>
                  <a:pt x="6761" y="4529866"/>
                </a:cubicBezTo>
                <a:lnTo>
                  <a:pt x="15812" y="3835665"/>
                </a:lnTo>
                <a:cubicBezTo>
                  <a:pt x="17062" y="3739813"/>
                  <a:pt x="95779" y="3663122"/>
                  <a:pt x="191631" y="3664372"/>
                </a:cubicBezTo>
                <a:close/>
                <a:moveTo>
                  <a:pt x="191630" y="2442921"/>
                </a:moveTo>
                <a:lnTo>
                  <a:pt x="5156389" y="2507652"/>
                </a:lnTo>
                <a:cubicBezTo>
                  <a:pt x="5252241" y="2508902"/>
                  <a:pt x="5328932" y="2587618"/>
                  <a:pt x="5327682" y="2683470"/>
                </a:cubicBezTo>
                <a:lnTo>
                  <a:pt x="5318631" y="3377671"/>
                </a:lnTo>
                <a:cubicBezTo>
                  <a:pt x="5317381" y="3473523"/>
                  <a:pt x="5238665" y="3550213"/>
                  <a:pt x="5142813" y="3548963"/>
                </a:cubicBezTo>
                <a:lnTo>
                  <a:pt x="178053" y="3484233"/>
                </a:lnTo>
                <a:cubicBezTo>
                  <a:pt x="82201" y="3482983"/>
                  <a:pt x="5511" y="3404266"/>
                  <a:pt x="6760" y="3308415"/>
                </a:cubicBezTo>
                <a:lnTo>
                  <a:pt x="15811" y="2614213"/>
                </a:lnTo>
                <a:cubicBezTo>
                  <a:pt x="17061" y="2518362"/>
                  <a:pt x="95778" y="2441671"/>
                  <a:pt x="191630" y="2442921"/>
                </a:cubicBezTo>
                <a:close/>
                <a:moveTo>
                  <a:pt x="184885" y="1221467"/>
                </a:moveTo>
                <a:lnTo>
                  <a:pt x="5149644" y="1286198"/>
                </a:lnTo>
                <a:cubicBezTo>
                  <a:pt x="5245496" y="1287448"/>
                  <a:pt x="5322187" y="1366164"/>
                  <a:pt x="5320937" y="1462016"/>
                </a:cubicBezTo>
                <a:lnTo>
                  <a:pt x="5311886" y="2156217"/>
                </a:lnTo>
                <a:cubicBezTo>
                  <a:pt x="5310636" y="2252069"/>
                  <a:pt x="5231920" y="2328759"/>
                  <a:pt x="5136068" y="2327509"/>
                </a:cubicBezTo>
                <a:lnTo>
                  <a:pt x="171308" y="2262778"/>
                </a:lnTo>
                <a:cubicBezTo>
                  <a:pt x="75456" y="2261529"/>
                  <a:pt x="-1234" y="2182812"/>
                  <a:pt x="15" y="2086960"/>
                </a:cubicBezTo>
                <a:lnTo>
                  <a:pt x="9066" y="1392759"/>
                </a:lnTo>
                <a:cubicBezTo>
                  <a:pt x="10316" y="1296908"/>
                  <a:pt x="89033" y="1220217"/>
                  <a:pt x="184885" y="1221467"/>
                </a:cubicBezTo>
                <a:close/>
                <a:moveTo>
                  <a:pt x="184886" y="15"/>
                </a:moveTo>
                <a:lnTo>
                  <a:pt x="5149645" y="64746"/>
                </a:lnTo>
                <a:cubicBezTo>
                  <a:pt x="5245497" y="65995"/>
                  <a:pt x="5322188" y="144712"/>
                  <a:pt x="5320938" y="240564"/>
                </a:cubicBezTo>
                <a:lnTo>
                  <a:pt x="5311887" y="934765"/>
                </a:lnTo>
                <a:cubicBezTo>
                  <a:pt x="5310637" y="1030617"/>
                  <a:pt x="5231921" y="1107307"/>
                  <a:pt x="5136069" y="1106057"/>
                </a:cubicBezTo>
                <a:lnTo>
                  <a:pt x="171309" y="1041326"/>
                </a:lnTo>
                <a:cubicBezTo>
                  <a:pt x="75457" y="1040077"/>
                  <a:pt x="-1233" y="961360"/>
                  <a:pt x="16" y="865508"/>
                </a:cubicBezTo>
                <a:lnTo>
                  <a:pt x="9067" y="171307"/>
                </a:lnTo>
                <a:cubicBezTo>
                  <a:pt x="10317" y="75455"/>
                  <a:pt x="89034" y="-1235"/>
                  <a:pt x="184886" y="1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A25E25-29F3-9EBC-1471-34BD174C36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823535" cy="6858000"/>
          </a:xfrm>
          <a:custGeom>
            <a:avLst/>
            <a:gdLst>
              <a:gd name="connsiteX0" fmla="*/ 1574930 w 6823535"/>
              <a:gd name="connsiteY0" fmla="*/ 0 h 6858000"/>
              <a:gd name="connsiteX1" fmla="*/ 6823535 w 6823535"/>
              <a:gd name="connsiteY1" fmla="*/ 0 h 6858000"/>
              <a:gd name="connsiteX2" fmla="*/ 4560156 w 6823535"/>
              <a:gd name="connsiteY2" fmla="*/ 6858000 h 6858000"/>
              <a:gd name="connsiteX3" fmla="*/ 0 w 6823535"/>
              <a:gd name="connsiteY3" fmla="*/ 6858000 h 6858000"/>
              <a:gd name="connsiteX4" fmla="*/ 0 w 6823535"/>
              <a:gd name="connsiteY4" fmla="*/ 47720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3535" h="6858000">
                <a:moveTo>
                  <a:pt x="1574930" y="0"/>
                </a:moveTo>
                <a:lnTo>
                  <a:pt x="6823535" y="0"/>
                </a:lnTo>
                <a:lnTo>
                  <a:pt x="4560156" y="6858000"/>
                </a:lnTo>
                <a:lnTo>
                  <a:pt x="0" y="6858000"/>
                </a:lnTo>
                <a:lnTo>
                  <a:pt x="0" y="4772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056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18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12147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5322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5D65-FC06-E15A-FFA7-E973D472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19989-7CD1-CCBA-A27D-52CCE3657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786CD-A089-6015-E6A5-A40379B8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2E282-531D-8ECA-A929-283F9D0D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1AC33-3C27-9AFC-1B2C-171B83FF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6066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EF695AC-9A6E-444A-843D-88BCDA39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5125"/>
            <a:ext cx="11461750" cy="396826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>
              <a:defRPr kumimoji="0" lang="en-IN" sz="2200" dirty="0">
                <a:ea typeface="+mn-ea"/>
                <a:cs typeface="+mn-cs"/>
              </a:defRPr>
            </a:lvl1pPr>
          </a:lstStyle>
          <a:p>
            <a:pPr marL="0" lvl="0" defTabSz="158397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708413"/>
            <a:ext cx="11461750" cy="3968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en-US"/>
              <a:t>Sub heading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71475" y="214192"/>
            <a:ext cx="1039128" cy="51443"/>
            <a:chOff x="503400" y="338017"/>
            <a:chExt cx="1039128" cy="5144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07E516-968B-4F62-BD42-1FBCC01EB6D1}"/>
                </a:ext>
              </a:extLst>
            </p:cNvPr>
            <p:cNvSpPr/>
            <p:nvPr userDrawn="1"/>
          </p:nvSpPr>
          <p:spPr>
            <a:xfrm flipV="1">
              <a:off x="1196293" y="338017"/>
              <a:ext cx="346235" cy="51443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7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EE5701-A89D-42C3-A1FB-1E9053355BBA}"/>
                </a:ext>
              </a:extLst>
            </p:cNvPr>
            <p:cNvSpPr/>
            <p:nvPr userDrawn="1"/>
          </p:nvSpPr>
          <p:spPr>
            <a:xfrm flipV="1">
              <a:off x="849635" y="338017"/>
              <a:ext cx="346446" cy="5144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7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19D413-CB40-486D-85A3-5E6931F1D4CD}"/>
                </a:ext>
              </a:extLst>
            </p:cNvPr>
            <p:cNvSpPr/>
            <p:nvPr userDrawn="1"/>
          </p:nvSpPr>
          <p:spPr>
            <a:xfrm flipV="1">
              <a:off x="503400" y="338017"/>
              <a:ext cx="346235" cy="51443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7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88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6C3A-0107-DBF6-1665-22A89A78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A2CCC-508D-08A5-CBE6-60943C560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5F69-B465-2472-5748-CBE7521F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27AB7-D193-4461-7628-73DC6FA5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DAA7-5562-9348-4604-967CE5B4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5696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4925-1257-AE45-4886-53D1A31C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A637-8F08-41A0-DE52-F59DB1DE4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5F344-A939-1E31-71E7-33FB18975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CCFB2-14FF-E373-9D2A-9A97C6F6A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11AB3-FF4C-4868-A46A-20197982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65D91-BE80-5214-C2F1-3A7965A7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2288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2736-5314-74CD-B2B3-76D4D116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7FE57-6826-443D-791E-ABC29535F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F3EFB-D993-F4C7-035B-996F6FEB7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72340-EF3D-8DC4-7A3D-C772E1B73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4AB56-A662-771E-70BC-66A61254D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0F8F74-5CB3-049A-9994-6098EA97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58252-123D-A885-E0C7-616F3E8E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C715F-6B47-9133-0D5A-10F3152A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4671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C366-FEDB-9C7E-4AB7-AE7DB764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C997B-7FCA-37CD-8D5D-63D58AF9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7B245-A8E8-0CBF-C1E7-A69D7BCF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74BF1-2EB3-D6C2-F426-6D0380F0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9835B0-0099-C264-D87E-5C467CD51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7580E2-6D6B-A178-ECA8-8C963628B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1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3EBE13-158D-13C7-2CE7-181CB4EC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F03B5-6BDE-E199-13D3-BB5D1154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53E9E-1ADE-46A8-F407-E50428FD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FF5AE-7579-C3B2-1062-29AD2E36A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EEEF2EE-8359-F989-2CF7-46C0FBCE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8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0D23-F96E-83B6-2B6C-5DA943D1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EC8EF-D7B6-6A51-12C2-4622C1539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42E3F-9B72-A4EB-7AD3-DB40C058B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8AA04-34C1-24CD-AC8F-C6A98AAD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8E8FF-E542-F770-33EF-2F8C78B4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0D484-8827-5236-E0B4-83F6FC0A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BB78EE-4B8F-FC24-1113-E0CFDC40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7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F359-050D-1446-1EF6-3F7A3D28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542E7E-E94F-8EE9-330E-6B9879823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50B4C-C87B-7123-B0A4-7CD888170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A5A6-DC32-9A0E-5798-9CA12BA3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AFDF6-CF99-EAEE-3CF4-1876759A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3DBC1-7E2A-06E0-F3D9-F5064A17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B29583-7C1E-1422-EB34-74CB0345B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7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6C8116-1F84-4283-77F9-DC67EF05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12336-226F-60AB-86AB-F77B9267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89E8D-A59A-B158-6C44-2A20A102B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43D14-9979-4E3C-81BE-5F94F9D599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E5139-7002-2FED-BACD-22323E8BE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B0A0F-ADBA-D50E-39DA-516A21EBE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8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663" r:id="rId18"/>
    <p:sldLayoutId id="2147483653" r:id="rId19"/>
    <p:sldLayoutId id="2147483668" r:id="rId20"/>
    <p:sldLayoutId id="2147483685" r:id="rId21"/>
    <p:sldLayoutId id="2147483686" r:id="rId22"/>
    <p:sldLayoutId id="2147483688" r:id="rId23"/>
    <p:sldLayoutId id="2147483689" r:id="rId24"/>
    <p:sldLayoutId id="2147483692" r:id="rId25"/>
    <p:sldLayoutId id="2147483695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5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991" y="1925689"/>
            <a:ext cx="5079521" cy="2721812"/>
          </a:xfrm>
        </p:spPr>
        <p:txBody>
          <a:bodyPr anchor="ctr">
            <a:normAutofit/>
          </a:bodyPr>
          <a:lstStyle/>
          <a:p>
            <a:r>
              <a:rPr lang="en-US" dirty="0"/>
              <a:t>All Hands ARGO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B7D1FE-BA79-BBE0-7934-7D532462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" y="137793"/>
            <a:ext cx="1541084" cy="93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90EFB2-5AD8-EE88-CEBF-A96B79B8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84" y="1069186"/>
            <a:ext cx="3128686" cy="47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661DB-F0C2-17E4-80C9-D0586B2C9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5002" y="70681"/>
            <a:ext cx="1264217" cy="1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Thanks, CNCF Pune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for Q&amp;A…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755" y="872456"/>
            <a:ext cx="6116178" cy="1647826"/>
          </a:xfrm>
        </p:spPr>
        <p:txBody>
          <a:bodyPr anchor="ctr">
            <a:normAutofit/>
          </a:bodyPr>
          <a:lstStyle/>
          <a:p>
            <a:r>
              <a:rPr lang="en-US" sz="4400" cap="none" dirty="0"/>
              <a:t>Utkarsh Mishra</a:t>
            </a:r>
            <a:br>
              <a:rPr lang="en-US" sz="4400" cap="none" dirty="0"/>
            </a:br>
            <a:r>
              <a:rPr lang="en-US" sz="1600" cap="none" dirty="0"/>
              <a:t>Sr. Site Reliability Engineer @ Mitra AI, Ex-Tata </a:t>
            </a:r>
            <a:r>
              <a:rPr lang="en-US" sz="1600" cap="none" dirty="0" err="1"/>
              <a:t>Elxsi</a:t>
            </a:r>
            <a:br>
              <a:rPr lang="en-US" sz="1600" cap="none" dirty="0"/>
            </a:br>
            <a:r>
              <a:rPr lang="en-US" sz="1600" cap="none" dirty="0"/>
              <a:t>Open-Source Contributor to OSM by ETSI</a:t>
            </a:r>
            <a:endParaRPr lang="en-US" sz="4400" cap="none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B7D1FE-BA79-BBE0-7934-7D532462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" y="137793"/>
            <a:ext cx="1541084" cy="93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miling for a selfie&#10;&#10;Description automatically generated">
            <a:extLst>
              <a:ext uri="{FF2B5EF4-FFF2-40B4-BE49-F238E27FC236}">
                <a16:creationId xmlns:a16="http://schemas.microsoft.com/office/drawing/2014/main" id="{4EB8E3A5-F164-9260-92D6-668EF8733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645" y="2520281"/>
            <a:ext cx="2123391" cy="2505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EBC8ABB-67F8-7729-6E31-FF1FE55E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386223"/>
              </p:ext>
            </p:extLst>
          </p:nvPr>
        </p:nvGraphicFramePr>
        <p:xfrm>
          <a:off x="6624548" y="2811268"/>
          <a:ext cx="4239607" cy="1469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0B9F19-EDCC-9D54-A0A9-536513E66F7F}"/>
              </a:ext>
            </a:extLst>
          </p:cNvPr>
          <p:cNvSpPr txBox="1"/>
          <p:nvPr/>
        </p:nvSpPr>
        <p:spPr>
          <a:xfrm>
            <a:off x="8990690" y="5574632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Clarity City"/>
              </a:rPr>
              <a:t>#CNCGPUNE</a:t>
            </a:r>
          </a:p>
          <a:p>
            <a:r>
              <a:rPr lang="en-US" b="1" i="0" cap="all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larity City"/>
              </a:rPr>
              <a:t>#CLOUDNATIVE</a:t>
            </a:r>
            <a:r>
              <a:rPr lang="en-US" b="1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Clarity City"/>
              </a:rPr>
              <a:t>BHARAT</a:t>
            </a:r>
            <a:endParaRPr lang="en-US" b="0" i="0" cap="all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larity Cit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3BE14-2474-6721-402F-8C0EAA419D18}"/>
              </a:ext>
            </a:extLst>
          </p:cNvPr>
          <p:cNvSpPr txBox="1"/>
          <p:nvPr/>
        </p:nvSpPr>
        <p:spPr>
          <a:xfrm>
            <a:off x="6655189" y="5574632"/>
            <a:ext cx="222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all" dirty="0">
                <a:solidFill>
                  <a:schemeClr val="accent6">
                    <a:lumMod val="60000"/>
                    <a:lumOff val="40000"/>
                  </a:schemeClr>
                </a:solidFill>
                <a:latin typeface="Clarity City"/>
              </a:rPr>
              <a:t>#TEAMCLOUDNATIVE</a:t>
            </a:r>
            <a:br>
              <a:rPr lang="en-US" sz="1800" b="0" i="0" kern="1200" cap="all" dirty="0">
                <a:solidFill>
                  <a:srgbClr val="5968DB"/>
                </a:solidFill>
                <a:effectLst/>
                <a:latin typeface="Clarity City"/>
                <a:ea typeface="+mn-ea"/>
                <a:cs typeface="+mn-cs"/>
              </a:rPr>
            </a:br>
            <a:r>
              <a:rPr lang="en-US" sz="1800" b="1" i="0" kern="1200" cap="all" dirty="0">
                <a:solidFill>
                  <a:srgbClr val="5968DB"/>
                </a:solidFill>
                <a:effectLst/>
                <a:latin typeface="Clarity City"/>
                <a:ea typeface="+mn-ea"/>
                <a:cs typeface="+mn-cs"/>
              </a:rPr>
              <a:t>#CloudNativePune</a:t>
            </a:r>
            <a:endParaRPr lang="en-US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446FC-CD72-CB98-6990-02DA35851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4155" y="76759"/>
            <a:ext cx="1264217" cy="1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2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96ACAE0-B83E-0DF1-1923-4C902DE79E71}"/>
              </a:ext>
            </a:extLst>
          </p:cNvPr>
          <p:cNvSpPr/>
          <p:nvPr/>
        </p:nvSpPr>
        <p:spPr>
          <a:xfrm>
            <a:off x="250440" y="0"/>
            <a:ext cx="6342743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97D3D1-D6F7-BA40-1566-A435DB7B1BBB}"/>
              </a:ext>
            </a:extLst>
          </p:cNvPr>
          <p:cNvGrpSpPr/>
          <p:nvPr/>
        </p:nvGrpSpPr>
        <p:grpSpPr>
          <a:xfrm>
            <a:off x="4263813" y="1400225"/>
            <a:ext cx="6872499" cy="4705758"/>
            <a:chOff x="4263813" y="1400225"/>
            <a:chExt cx="6872499" cy="47057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0D9D074-39F5-DAB0-4678-74CC8F347F4D}"/>
                </a:ext>
              </a:extLst>
            </p:cNvPr>
            <p:cNvGrpSpPr/>
            <p:nvPr/>
          </p:nvGrpSpPr>
          <p:grpSpPr>
            <a:xfrm>
              <a:off x="5102801" y="1400225"/>
              <a:ext cx="6033511" cy="1041400"/>
              <a:chOff x="5097297" y="1400225"/>
              <a:chExt cx="6033511" cy="104140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EDBD75AE-6C56-19B0-9B7A-987E8759632F}"/>
                  </a:ext>
                </a:extLst>
              </p:cNvPr>
              <p:cNvSpPr/>
              <p:nvPr/>
            </p:nvSpPr>
            <p:spPr>
              <a:xfrm rot="5444819">
                <a:off x="7593353" y="-1095831"/>
                <a:ext cx="1041400" cy="603351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  <a:alpha val="28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C8A70D8-CEE1-C992-E526-F0C6D23998F9}"/>
                  </a:ext>
                </a:extLst>
              </p:cNvPr>
              <p:cNvSpPr/>
              <p:nvPr/>
            </p:nvSpPr>
            <p:spPr>
              <a:xfrm rot="5444819">
                <a:off x="8560629" y="-152492"/>
                <a:ext cx="779403" cy="41686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33946-1A86-0111-D196-55C3FD69A759}"/>
                  </a:ext>
                </a:extLst>
              </p:cNvPr>
              <p:cNvSpPr txBox="1"/>
              <p:nvPr/>
            </p:nvSpPr>
            <p:spPr>
              <a:xfrm>
                <a:off x="7099340" y="1733798"/>
                <a:ext cx="3858727" cy="3238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2000"/>
                  </a:lnSpc>
                  <a:defRPr sz="1200" b="0" i="0">
                    <a:effectLst/>
                    <a:latin typeface="Futura Lt BT" panose="020B0402020204020303" pitchFamily="34" charset="0"/>
                    <a:ea typeface="Yu Gothic" panose="020B0400000000000000" pitchFamily="34" charset="-128"/>
                  </a:defRPr>
                </a:lvl1pPr>
              </a:lstStyle>
              <a:p>
                <a:pPr algn="l"/>
                <a:r>
                  <a:rPr lang="en-IN" sz="1400" b="1" dirty="0"/>
                  <a:t>Problem Statement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CEA7E82-2393-4F11-4A54-083DDE84FDD0}"/>
                  </a:ext>
                </a:extLst>
              </p:cNvPr>
              <p:cNvSpPr/>
              <p:nvPr/>
            </p:nvSpPr>
            <p:spPr>
              <a:xfrm rot="5444819">
                <a:off x="5978530" y="1527326"/>
                <a:ext cx="715941" cy="7003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62F492-2D64-9E64-2365-B7F4D7733D73}"/>
                  </a:ext>
                </a:extLst>
              </p:cNvPr>
              <p:cNvSpPr txBox="1"/>
              <p:nvPr/>
            </p:nvSpPr>
            <p:spPr>
              <a:xfrm>
                <a:off x="6079817" y="1646658"/>
                <a:ext cx="6114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D393AE9-22F2-23E1-1371-6A6B2FA88BCF}"/>
                </a:ext>
              </a:extLst>
            </p:cNvPr>
            <p:cNvGrpSpPr/>
            <p:nvPr/>
          </p:nvGrpSpPr>
          <p:grpSpPr>
            <a:xfrm>
              <a:off x="4829418" y="2621678"/>
              <a:ext cx="6033511" cy="1041400"/>
              <a:chOff x="5097297" y="2621678"/>
              <a:chExt cx="6033511" cy="104140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51345C1-46A0-FE7A-3AE8-9A746F214E2A}"/>
                  </a:ext>
                </a:extLst>
              </p:cNvPr>
              <p:cNvSpPr/>
              <p:nvPr/>
            </p:nvSpPr>
            <p:spPr>
              <a:xfrm rot="5444819">
                <a:off x="7593353" y="125622"/>
                <a:ext cx="1041400" cy="6033511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bg2">
                    <a:lumMod val="75000"/>
                    <a:alpha val="28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FA0C3F0-5A29-6D79-8AA6-74B34C2C24F4}"/>
                  </a:ext>
                </a:extLst>
              </p:cNvPr>
              <p:cNvSpPr/>
              <p:nvPr/>
            </p:nvSpPr>
            <p:spPr>
              <a:xfrm rot="5444819">
                <a:off x="8560629" y="1068961"/>
                <a:ext cx="779403" cy="41686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067CC3-80AE-E958-158D-AE0736D63735}"/>
                  </a:ext>
                </a:extLst>
              </p:cNvPr>
              <p:cNvSpPr txBox="1"/>
              <p:nvPr/>
            </p:nvSpPr>
            <p:spPr>
              <a:xfrm>
                <a:off x="7099340" y="2962659"/>
                <a:ext cx="3858727" cy="3238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2000"/>
                  </a:lnSpc>
                  <a:defRPr sz="1200" b="0" i="0">
                    <a:effectLst/>
                    <a:latin typeface="Futura Lt BT" panose="020B0402020204020303" pitchFamily="34" charset="0"/>
                    <a:ea typeface="Yu Gothic" panose="020B0400000000000000" pitchFamily="34" charset="-128"/>
                  </a:defRPr>
                </a:lvl1pPr>
              </a:lstStyle>
              <a:p>
                <a:pPr algn="l"/>
                <a:r>
                  <a:rPr lang="en-IN" sz="1400" b="1" dirty="0"/>
                  <a:t>The Infrastructure as Data Movement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38FEE48-7764-7064-789F-1995B4D23ADD}"/>
                  </a:ext>
                </a:extLst>
              </p:cNvPr>
              <p:cNvSpPr/>
              <p:nvPr/>
            </p:nvSpPr>
            <p:spPr>
              <a:xfrm rot="5444819">
                <a:off x="5978530" y="2735078"/>
                <a:ext cx="715941" cy="7003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2DD492-15EF-BD7C-A2A6-71FCD88D6897}"/>
                  </a:ext>
                </a:extLst>
              </p:cNvPr>
              <p:cNvSpPr txBox="1"/>
              <p:nvPr/>
            </p:nvSpPr>
            <p:spPr>
              <a:xfrm>
                <a:off x="6030757" y="2854410"/>
                <a:ext cx="611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defRPr>
                </a:lvl1pPr>
              </a:lstStyle>
              <a:p>
                <a:r>
                  <a:rPr lang="en-IN" dirty="0"/>
                  <a:t>02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8F6A10-C5B0-6685-DD12-60E5875FE210}"/>
                </a:ext>
              </a:extLst>
            </p:cNvPr>
            <p:cNvGrpSpPr/>
            <p:nvPr/>
          </p:nvGrpSpPr>
          <p:grpSpPr>
            <a:xfrm>
              <a:off x="4546618" y="3843131"/>
              <a:ext cx="6033511" cy="1041400"/>
              <a:chOff x="5104042" y="3843131"/>
              <a:chExt cx="6033511" cy="104140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498D422-C509-2C26-925C-F24AA9A95819}"/>
                  </a:ext>
                </a:extLst>
              </p:cNvPr>
              <p:cNvSpPr/>
              <p:nvPr/>
            </p:nvSpPr>
            <p:spPr>
              <a:xfrm rot="5444819">
                <a:off x="7600098" y="1347075"/>
                <a:ext cx="1041400" cy="6033511"/>
              </a:xfrm>
              <a:prstGeom prst="roundRect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40000"/>
                    <a:lumOff val="60000"/>
                    <a:alpha val="28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8C3873A-A76A-188C-CA70-EE6DB474003F}"/>
                  </a:ext>
                </a:extLst>
              </p:cNvPr>
              <p:cNvSpPr/>
              <p:nvPr/>
            </p:nvSpPr>
            <p:spPr>
              <a:xfrm rot="5444819">
                <a:off x="8567374" y="2290414"/>
                <a:ext cx="779403" cy="41686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812586A-6C18-2705-98F0-5E19C268190C}"/>
                  </a:ext>
                </a:extLst>
              </p:cNvPr>
              <p:cNvSpPr txBox="1"/>
              <p:nvPr/>
            </p:nvSpPr>
            <p:spPr>
              <a:xfrm>
                <a:off x="7099340" y="4169005"/>
                <a:ext cx="3858727" cy="3253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2000"/>
                  </a:lnSpc>
                  <a:defRPr sz="1200" b="0" i="0">
                    <a:effectLst/>
                    <a:latin typeface="Futura Lt BT" panose="020B0402020204020303" pitchFamily="34" charset="0"/>
                    <a:ea typeface="Yu Gothic" panose="020B0400000000000000" pitchFamily="34" charset="-128"/>
                  </a:defRPr>
                </a:lvl1pPr>
              </a:lstStyle>
              <a:p>
                <a:r>
                  <a:rPr lang="en-IN" sz="1400" b="1" dirty="0"/>
                  <a:t>Crossplane Intro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C7E3F96-718E-7133-E0F9-CF66F6B34B51}"/>
                  </a:ext>
                </a:extLst>
              </p:cNvPr>
              <p:cNvSpPr/>
              <p:nvPr/>
            </p:nvSpPr>
            <p:spPr>
              <a:xfrm rot="5444819">
                <a:off x="5978531" y="3963275"/>
                <a:ext cx="715941" cy="7003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E4091-0219-11A1-310F-4982178A3BE3}"/>
                  </a:ext>
                </a:extLst>
              </p:cNvPr>
              <p:cNvSpPr txBox="1"/>
              <p:nvPr/>
            </p:nvSpPr>
            <p:spPr>
              <a:xfrm>
                <a:off x="6030756" y="4082607"/>
                <a:ext cx="611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defRPr>
                </a:lvl1pPr>
              </a:lstStyle>
              <a:p>
                <a:r>
                  <a:rPr lang="en-IN" dirty="0"/>
                  <a:t>03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0E4F4CD-550A-0F15-5F7F-B2E6259D2100}"/>
                </a:ext>
              </a:extLst>
            </p:cNvPr>
            <p:cNvGrpSpPr/>
            <p:nvPr/>
          </p:nvGrpSpPr>
          <p:grpSpPr>
            <a:xfrm>
              <a:off x="4263813" y="5064583"/>
              <a:ext cx="6033511" cy="1041400"/>
              <a:chOff x="5104042" y="5064583"/>
              <a:chExt cx="6033511" cy="104140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E33309D-151D-A2A8-C659-8F33B84C4219}"/>
                  </a:ext>
                </a:extLst>
              </p:cNvPr>
              <p:cNvSpPr/>
              <p:nvPr/>
            </p:nvSpPr>
            <p:spPr>
              <a:xfrm rot="5444819">
                <a:off x="7600098" y="2568527"/>
                <a:ext cx="1041400" cy="6033511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40000"/>
                    <a:lumOff val="60000"/>
                    <a:alpha val="28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AD785D8F-7888-2166-80BC-02000B586135}"/>
                  </a:ext>
                </a:extLst>
              </p:cNvPr>
              <p:cNvSpPr/>
              <p:nvPr/>
            </p:nvSpPr>
            <p:spPr>
              <a:xfrm rot="5444819">
                <a:off x="8567374" y="3511866"/>
                <a:ext cx="779403" cy="41686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72AC122-A2C1-5871-20DA-363CBD1BA759}"/>
                  </a:ext>
                </a:extLst>
              </p:cNvPr>
              <p:cNvSpPr txBox="1"/>
              <p:nvPr/>
            </p:nvSpPr>
            <p:spPr>
              <a:xfrm>
                <a:off x="7099340" y="5408414"/>
                <a:ext cx="3858727" cy="3238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2000"/>
                  </a:lnSpc>
                  <a:defRPr sz="1200" b="0" i="0">
                    <a:effectLst/>
                    <a:latin typeface="Futura Lt BT" panose="020B0402020204020303" pitchFamily="34" charset="0"/>
                    <a:ea typeface="Yu Gothic" panose="020B0400000000000000" pitchFamily="34" charset="-128"/>
                  </a:defRPr>
                </a:lvl1pPr>
              </a:lstStyle>
              <a:p>
                <a:r>
                  <a:rPr lang="en-IN" sz="1400" b="1" dirty="0"/>
                  <a:t>Use Cases</a:t>
                </a:r>
                <a:endParaRPr lang="en-IN" sz="1400" b="1" dirty="0">
                  <a:solidFill>
                    <a:srgbClr val="D2A000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0A395DC-5C13-0B92-4695-EE3E9225D104}"/>
                  </a:ext>
                </a:extLst>
              </p:cNvPr>
              <p:cNvSpPr/>
              <p:nvPr/>
            </p:nvSpPr>
            <p:spPr>
              <a:xfrm rot="5444819">
                <a:off x="5978531" y="5170743"/>
                <a:ext cx="715941" cy="7003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3E7564-37F8-CF0A-BF7E-D564490934E9}"/>
                  </a:ext>
                </a:extLst>
              </p:cNvPr>
              <p:cNvSpPr txBox="1"/>
              <p:nvPr/>
            </p:nvSpPr>
            <p:spPr>
              <a:xfrm>
                <a:off x="6030756" y="5290075"/>
                <a:ext cx="611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defRPr>
                </a:lvl1pPr>
              </a:lstStyle>
              <a:p>
                <a:r>
                  <a:rPr lang="en-IN" dirty="0"/>
                  <a:t>04</a:t>
                </a:r>
              </a:p>
            </p:txBody>
          </p:sp>
        </p:grpSp>
      </p:grp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AE70E50-D9BC-92A1-3B00-08EE7B8CCBF8}"/>
              </a:ext>
            </a:extLst>
          </p:cNvPr>
          <p:cNvSpPr/>
          <p:nvPr/>
        </p:nvSpPr>
        <p:spPr>
          <a:xfrm>
            <a:off x="-2273838" y="0"/>
            <a:ext cx="8406351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A64C6-243A-35CF-0736-B689061D471E}"/>
              </a:ext>
            </a:extLst>
          </p:cNvPr>
          <p:cNvSpPr txBox="1"/>
          <p:nvPr/>
        </p:nvSpPr>
        <p:spPr>
          <a:xfrm>
            <a:off x="1047708" y="2448825"/>
            <a:ext cx="23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AGENDA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03DB0E-3C68-D234-C3B3-FD02BB0D728C}"/>
              </a:ext>
            </a:extLst>
          </p:cNvPr>
          <p:cNvSpPr/>
          <p:nvPr/>
        </p:nvSpPr>
        <p:spPr>
          <a:xfrm>
            <a:off x="1360827" y="2320263"/>
            <a:ext cx="256441" cy="71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1C595-C1B8-1817-7AA6-81D56F447147}"/>
              </a:ext>
            </a:extLst>
          </p:cNvPr>
          <p:cNvSpPr/>
          <p:nvPr/>
        </p:nvSpPr>
        <p:spPr>
          <a:xfrm>
            <a:off x="1731534" y="2320263"/>
            <a:ext cx="256441" cy="71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72891-022B-5365-B3F6-9C0E825ACAC9}"/>
              </a:ext>
            </a:extLst>
          </p:cNvPr>
          <p:cNvSpPr/>
          <p:nvPr/>
        </p:nvSpPr>
        <p:spPr>
          <a:xfrm>
            <a:off x="2102242" y="2320263"/>
            <a:ext cx="256441" cy="714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2081" y="3399838"/>
            <a:ext cx="1094512" cy="1094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78A59-F407-77E6-CB8E-DFDC514E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155" y="76759"/>
            <a:ext cx="1264217" cy="1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204" y="431062"/>
            <a:ext cx="7214533" cy="637293"/>
          </a:xfrm>
        </p:spPr>
        <p:txBody>
          <a:bodyPr/>
          <a:lstStyle/>
          <a:p>
            <a:r>
              <a:rPr lang="en-US" dirty="0"/>
              <a:t>THE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60BDB2-92BA-7600-19AA-0278D0139716}"/>
              </a:ext>
            </a:extLst>
          </p:cNvPr>
          <p:cNvSpPr/>
          <p:nvPr/>
        </p:nvSpPr>
        <p:spPr>
          <a:xfrm>
            <a:off x="7975800" y="2418876"/>
            <a:ext cx="3450227" cy="18232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Ops Team</a:t>
            </a:r>
            <a:endParaRPr lang="en-IN" sz="2000" dirty="0"/>
          </a:p>
        </p:txBody>
      </p:sp>
      <p:pic>
        <p:nvPicPr>
          <p:cNvPr id="32" name="Picture 4" descr="terraform&quot; Icon - Download for free – Iconduck">
            <a:extLst>
              <a:ext uri="{FF2B5EF4-FFF2-40B4-BE49-F238E27FC236}">
                <a16:creationId xmlns:a16="http://schemas.microsoft.com/office/drawing/2014/main" id="{2B45D742-9BDC-3A52-7E8C-B87F0CFC8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801" y="3581552"/>
            <a:ext cx="487112" cy="55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Free download Docker Moby logo | Vector logo, Vector free, ? logo">
            <a:extLst>
              <a:ext uri="{FF2B5EF4-FFF2-40B4-BE49-F238E27FC236}">
                <a16:creationId xmlns:a16="http://schemas.microsoft.com/office/drawing/2014/main" id="{07A29B5A-AA81-1E49-14A0-51479D73A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8547" r="12286" b="29266"/>
          <a:stretch/>
        </p:blipFill>
        <p:spPr bwMode="auto">
          <a:xfrm>
            <a:off x="8205505" y="3091071"/>
            <a:ext cx="734468" cy="41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9B0E6F6D-1D39-D205-3173-1CCAE6FB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736" y="3051824"/>
            <a:ext cx="534474" cy="5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Git - Logo Downloads">
            <a:extLst>
              <a:ext uri="{FF2B5EF4-FFF2-40B4-BE49-F238E27FC236}">
                <a16:creationId xmlns:a16="http://schemas.microsoft.com/office/drawing/2014/main" id="{38CF38FF-0998-C07C-0B7E-0F8543189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155" y="2588775"/>
            <a:ext cx="487112" cy="4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Press kit | GitLab">
            <a:extLst>
              <a:ext uri="{FF2B5EF4-FFF2-40B4-BE49-F238E27FC236}">
                <a16:creationId xmlns:a16="http://schemas.microsoft.com/office/drawing/2014/main" id="{72D4C5A9-44D2-A121-3407-EFE315449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3" t="24632" r="21442" b="21777"/>
          <a:stretch/>
        </p:blipFill>
        <p:spPr bwMode="auto">
          <a:xfrm>
            <a:off x="9840800" y="2603959"/>
            <a:ext cx="496338" cy="4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Helm Logo PNG Vector (SVG) Free Download">
            <a:extLst>
              <a:ext uri="{FF2B5EF4-FFF2-40B4-BE49-F238E27FC236}">
                <a16:creationId xmlns:a16="http://schemas.microsoft.com/office/drawing/2014/main" id="{AF44F8A1-1C50-31B7-B225-C936F295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647" y="3569889"/>
            <a:ext cx="478491" cy="55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FFC4FA7-047C-D759-2DE1-BD087C32E9FC}"/>
              </a:ext>
            </a:extLst>
          </p:cNvPr>
          <p:cNvSpPr/>
          <p:nvPr/>
        </p:nvSpPr>
        <p:spPr>
          <a:xfrm>
            <a:off x="1006307" y="2418876"/>
            <a:ext cx="3450227" cy="18232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Dev</a:t>
            </a:r>
            <a:r>
              <a:rPr lang="en-US" dirty="0"/>
              <a:t> </a:t>
            </a:r>
            <a:r>
              <a:rPr lang="en-US" sz="2000" dirty="0"/>
              <a:t>Team</a:t>
            </a:r>
            <a:endParaRPr lang="en-IN" dirty="0"/>
          </a:p>
        </p:txBody>
      </p:sp>
      <p:pic>
        <p:nvPicPr>
          <p:cNvPr id="39" name="Picture 18" descr="Golang Logo » Open Up The Cloud">
            <a:extLst>
              <a:ext uri="{FF2B5EF4-FFF2-40B4-BE49-F238E27FC236}">
                <a16:creationId xmlns:a16="http://schemas.microsoft.com/office/drawing/2014/main" id="{2FBCAAE0-40B6-CC93-A0D4-C24DA543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86" y="3510767"/>
            <a:ext cx="929198" cy="52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0">
            <a:extLst>
              <a:ext uri="{FF2B5EF4-FFF2-40B4-BE49-F238E27FC236}">
                <a16:creationId xmlns:a16="http://schemas.microsoft.com/office/drawing/2014/main" id="{C28F3818-FBA6-B304-2887-2EECB354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88" y="2618321"/>
            <a:ext cx="430123" cy="4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2" descr="Java logo transparent PNG 22101050 PNG">
            <a:extLst>
              <a:ext uri="{FF2B5EF4-FFF2-40B4-BE49-F238E27FC236}">
                <a16:creationId xmlns:a16="http://schemas.microsoft.com/office/drawing/2014/main" id="{84FAEA8D-9857-A1E6-0F2C-AB9B3E9EC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4" t="12248" r="24969" b="15842"/>
          <a:stretch/>
        </p:blipFill>
        <p:spPr bwMode="auto">
          <a:xfrm>
            <a:off x="3662845" y="2932379"/>
            <a:ext cx="546607" cy="79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 descr="React (software) - Wikipedia">
            <a:extLst>
              <a:ext uri="{FF2B5EF4-FFF2-40B4-BE49-F238E27FC236}">
                <a16:creationId xmlns:a16="http://schemas.microsoft.com/office/drawing/2014/main" id="{91855985-0621-03D8-90F0-089CBBFC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32" y="3135176"/>
            <a:ext cx="597386" cy="5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Git - Logo Downloads">
            <a:extLst>
              <a:ext uri="{FF2B5EF4-FFF2-40B4-BE49-F238E27FC236}">
                <a16:creationId xmlns:a16="http://schemas.microsoft.com/office/drawing/2014/main" id="{9DEEAB1C-9BEC-BCF4-4020-4BE2B6AB3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24" y="2588775"/>
            <a:ext cx="487112" cy="4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20D2261-EF62-16AB-2E3B-74254187C954}"/>
              </a:ext>
            </a:extLst>
          </p:cNvPr>
          <p:cNvSpPr/>
          <p:nvPr/>
        </p:nvSpPr>
        <p:spPr>
          <a:xfrm>
            <a:off x="5190083" y="1253020"/>
            <a:ext cx="2209007" cy="90412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Prod is down!!!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67D1E8-F385-EC7F-EF5D-6369FBC7968D}"/>
              </a:ext>
            </a:extLst>
          </p:cNvPr>
          <p:cNvSpPr txBox="1"/>
          <p:nvPr/>
        </p:nvSpPr>
        <p:spPr>
          <a:xfrm flipH="1">
            <a:off x="3531764" y="1520417"/>
            <a:ext cx="113640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Biz Team</a:t>
            </a:r>
            <a:endParaRPr lang="en-IN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867743-6143-04FA-7365-1A28C779EDEC}"/>
              </a:ext>
            </a:extLst>
          </p:cNvPr>
          <p:cNvCxnSpPr>
            <a:cxnSpLocks/>
            <a:stCxn id="45" idx="1"/>
            <a:endCxn id="44" idx="2"/>
          </p:cNvCxnSpPr>
          <p:nvPr/>
        </p:nvCxnSpPr>
        <p:spPr>
          <a:xfrm>
            <a:off x="4668169" y="1705083"/>
            <a:ext cx="521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00D99-632A-424C-BFA9-BF6CBBE4E27A}"/>
              </a:ext>
            </a:extLst>
          </p:cNvPr>
          <p:cNvSpPr/>
          <p:nvPr/>
        </p:nvSpPr>
        <p:spPr>
          <a:xfrm>
            <a:off x="5882933" y="2279411"/>
            <a:ext cx="757616" cy="3277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F0B617-B8C4-0498-11E7-BB79A8E6194F}"/>
              </a:ext>
            </a:extLst>
          </p:cNvPr>
          <p:cNvSpPr txBox="1"/>
          <p:nvPr/>
        </p:nvSpPr>
        <p:spPr>
          <a:xfrm rot="16200000">
            <a:off x="4787410" y="3638321"/>
            <a:ext cx="293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Wall of Confusion</a:t>
            </a:r>
            <a:endParaRPr lang="en-IN" sz="28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11E5DD2-D950-D45A-47BF-91FBD2EF741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2597"/>
          <a:stretch/>
        </p:blipFill>
        <p:spPr>
          <a:xfrm>
            <a:off x="7802664" y="4503826"/>
            <a:ext cx="1610047" cy="140722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D4C492F-5F91-B6AA-82A2-5281DA7C83C8}"/>
              </a:ext>
            </a:extLst>
          </p:cNvPr>
          <p:cNvSpPr txBox="1"/>
          <p:nvPr/>
        </p:nvSpPr>
        <p:spPr>
          <a:xfrm flipH="1">
            <a:off x="7716635" y="5956832"/>
            <a:ext cx="396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RCA: Somebody used kubectl or AWS Management Console.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57DE8C-4D86-5FD5-11F9-FAF96EEFFF98}"/>
              </a:ext>
            </a:extLst>
          </p:cNvPr>
          <p:cNvSpPr txBox="1"/>
          <p:nvPr/>
        </p:nvSpPr>
        <p:spPr>
          <a:xfrm flipH="1">
            <a:off x="9581782" y="4720914"/>
            <a:ext cx="2085152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Working till late to resolve the issue.</a:t>
            </a:r>
            <a:endParaRPr lang="en-IN" dirty="0"/>
          </a:p>
        </p:txBody>
      </p:sp>
      <p:sp>
        <p:nvSpPr>
          <p:cNvPr id="54" name="Speech Bubble: Oval 53">
            <a:extLst>
              <a:ext uri="{FF2B5EF4-FFF2-40B4-BE49-F238E27FC236}">
                <a16:creationId xmlns:a16="http://schemas.microsoft.com/office/drawing/2014/main" id="{6328720A-0BD0-2BA6-11C9-EF259AC58DC7}"/>
              </a:ext>
            </a:extLst>
          </p:cNvPr>
          <p:cNvSpPr/>
          <p:nvPr/>
        </p:nvSpPr>
        <p:spPr>
          <a:xfrm>
            <a:off x="2738935" y="4528377"/>
            <a:ext cx="2056865" cy="863577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12C967-4EF0-C8E2-C903-1817ABE94D40}"/>
              </a:ext>
            </a:extLst>
          </p:cNvPr>
          <p:cNvSpPr txBox="1"/>
          <p:nvPr/>
        </p:nvSpPr>
        <p:spPr>
          <a:xfrm flipH="1">
            <a:off x="2738935" y="4765772"/>
            <a:ext cx="220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“Works on my local”</a:t>
            </a:r>
            <a:endParaRPr lang="en-IN" dirty="0"/>
          </a:p>
        </p:txBody>
      </p:sp>
      <p:pic>
        <p:nvPicPr>
          <p:cNvPr id="56" name="Picture 26" descr="New Shot: Programmer Animation | OUTLANE">
            <a:extLst>
              <a:ext uri="{FF2B5EF4-FFF2-40B4-BE49-F238E27FC236}">
                <a16:creationId xmlns:a16="http://schemas.microsoft.com/office/drawing/2014/main" id="{A49D9457-F082-F9EA-0835-764BA35D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18" y="5556925"/>
            <a:ext cx="1547726" cy="11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1CAED-F870-4D17-29A1-A10C157C73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4155" y="76759"/>
            <a:ext cx="1264217" cy="1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1.04167E-6 0 C -0.0168 0.00023 -0.03346 0.00023 -0.05013 0.00162 C -0.07018 0.00347 -0.05859 0.00255 -0.08516 0.0037 C -0.08815 0.00394 -0.09141 0.00394 -0.09453 0.00463 C -0.09661 0.00532 -0.0987 0.00625 -0.10078 0.00694 C -0.10638 0.00787 -0.11211 0.0081 -0.11745 0.0088 C -0.11966 0.00903 -0.12174 0.00949 -0.12383 0.00995 L -0.13659 0.01574 C -0.13789 0.01644 -0.13932 0.01713 -0.14062 0.01806 C -0.14127 0.01875 -0.14219 0.01944 -0.14284 0.01991 C -0.14479 0.02153 -0.14674 0.02245 -0.14844 0.02407 C -0.15807 0.03333 -0.14844 0.025 -0.15391 0.0331 C -0.15482 0.03472 -0.15599 0.03542 -0.15716 0.03634 C -0.15794 0.03796 -0.15872 0.03981 -0.1595 0.04144 C -0.16029 0.04259 -0.16133 0.04329 -0.16198 0.04444 C -0.1625 0.04583 -0.16224 0.04722 -0.16276 0.04861 C -0.16328 0.05023 -0.16432 0.05116 -0.1651 0.05255 C -0.16614 0.05486 -0.16732 0.05671 -0.16823 0.05903 C -0.16927 0.06157 -0.16992 0.06412 -0.1707 0.0669 C -0.17122 0.06898 -0.17161 0.07106 -0.17226 0.07315 L -0.17448 0.08241 L -0.17604 0.08843 C -0.1763 0.09213 -0.17669 0.09583 -0.17695 0.09954 C -0.17734 0.1081 -0.17851 0.12546 -0.17851 0.12569 C -0.17877 0.16157 -0.17877 0.19815 -0.1793 0.23449 C -0.1793 0.2375 -0.17969 0.24051 -0.17995 0.24375 C -0.18164 0.25972 -0.18021 0.2537 -0.18411 0.26505 C -0.18437 0.26667 -0.18502 0.27153 -0.18568 0.27315 C -0.18659 0.27546 -0.18789 0.27708 -0.18893 0.2794 C -0.18984 0.28148 -0.1901 0.28426 -0.19206 0.28542 C -0.197 0.28889 -0.20195 0.29236 -0.2069 0.2956 C -0.20794 0.2963 -0.20911 0.29769 -0.21016 0.29769 C -0.23502 0.3 -0.2181 0.29907 -0.26068 0.29907 L -0.26016 0.29769 L -0.26016 0.29792 L -0.26016 0.29907 " pathEditMode="relative" rAng="0" ptsTypes="AAAAAAAAAAAAAAAAAAAAAAAAAAAAAAAAA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4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0093 L 4.79167E-6 -0.0007 C -0.00612 -0.00162 -0.01185 -0.00324 -0.01784 -0.00347 C -0.08099 -0.00394 -0.07839 -0.00371 -0.12318 0.00046 C -0.12527 0.00116 -0.12761 0.00208 -0.12969 0.00301 C -0.13646 0.00602 -0.13685 0.00648 -0.14323 0.00995 C -0.14558 0.01134 -0.14805 0.01227 -0.1504 0.01342 C -0.16055 0.02616 -0.14753 0.01134 -0.16003 0.02083 C -0.16159 0.02222 -0.1625 0.02454 -0.16394 0.02616 C -0.1655 0.02685 -0.16732 0.02708 -0.16875 0.02824 C -0.1767 0.03379 -0.17201 0.03148 -0.17852 0.03796 C -0.18021 0.03981 -0.18217 0.04097 -0.18399 0.04259 C -0.18503 0.04375 -0.18607 0.04537 -0.18711 0.04653 C -0.18855 0.04791 -0.18998 0.04907 -0.19115 0.05 C -0.19258 0.05231 -0.19362 0.05532 -0.19519 0.05741 C -0.19662 0.05926 -0.19844 0.06065 -0.19987 0.06227 C -0.20131 0.06389 -0.20274 0.06504 -0.20404 0.06713 C -0.20521 0.06852 -0.20612 0.07037 -0.2073 0.07176 C -0.21797 0.0868 -0.20248 0.06389 -0.21667 0.08541 L -0.22318 0.09467 L -0.228 0.10208 C -0.22982 0.11643 -0.22683 0.09884 -0.23269 0.11551 C -0.23347 0.11759 -0.23555 0.13217 -0.23607 0.13356 C -0.23659 0.13565 -0.24102 0.14583 -0.24154 0.14722 C -0.24232 0.15509 -0.24232 0.15717 -0.24388 0.16528 C -0.24467 0.16852 -0.24545 0.17153 -0.24636 0.17477 C -0.24662 0.17801 -0.24675 0.18148 -0.24701 0.18449 C -0.24805 0.1912 -0.24922 0.19745 -0.25027 0.20393 C -0.25105 0.20717 -0.25131 0.21018 -0.25196 0.21366 C -0.25248 0.21643 -0.25313 0.21944 -0.25352 0.22222 C -0.25482 0.2294 -0.25599 0.23935 -0.25678 0.24629 C -0.25717 0.24954 -0.2573 0.25301 -0.25743 0.25625 C -0.25769 0.25903 -0.25808 0.26157 -0.25834 0.26435 C -0.2586 0.27361 -0.25834 0.28241 -0.25912 0.29143 C -0.25938 0.29491 -0.26094 0.29791 -0.26146 0.30069 C -0.26198 0.3037 -0.26185 0.30648 -0.26224 0.30926 C -0.26263 0.3118 -0.26355 0.31412 -0.26381 0.31666 C -0.26394 0.31759 -0.26511 0.32639 -0.2655 0.32778 C -0.26602 0.32916 -0.26719 0.33079 -0.26797 0.33241 C -0.26967 0.34467 -0.26784 0.33356 -0.26967 0.34236 C -0.2698 0.34398 -0.2698 0.34537 -0.27032 0.34676 C -0.27123 0.34954 -0.27292 0.35162 -0.27357 0.35416 C -0.2754 0.3625 -0.27305 0.35231 -0.27592 0.36389 C -0.27618 0.36528 -0.27618 0.36666 -0.2767 0.36736 C -0.27813 0.37106 -0.28008 0.37407 -0.28152 0.37708 C -0.28204 0.37847 -0.2823 0.37986 -0.28321 0.38125 C -0.28425 0.38217 -0.28581 0.38264 -0.28711 0.3831 C -0.29506 0.3956 -0.28842 0.38704 -0.31329 0.38704 L -0.31185 0.38217 " pathEditMode="relative" rAng="0" ptsTypes="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1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IOps vs. GitOps with Jenkins | Cloudogu Blog">
            <a:extLst>
              <a:ext uri="{FF2B5EF4-FFF2-40B4-BE49-F238E27FC236}">
                <a16:creationId xmlns:a16="http://schemas.microsoft.com/office/drawing/2014/main" id="{283C5C17-6FAA-D25E-B3B0-CDD64790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15" y="2879942"/>
            <a:ext cx="8374839" cy="34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15E3AA6-108F-ABE6-B7F3-BD37D74B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1"/>
            <a:ext cx="6539948" cy="650328"/>
          </a:xfrm>
        </p:spPr>
        <p:txBody>
          <a:bodyPr/>
          <a:lstStyle/>
          <a:p>
            <a:r>
              <a:rPr lang="en-US" cap="none" dirty="0"/>
              <a:t>GitOps In a Nutshell</a:t>
            </a:r>
            <a:endParaRPr lang="en-IN" cap="none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052F7B2-7C55-CED6-1EA9-1EDB97158BEE}"/>
              </a:ext>
            </a:extLst>
          </p:cNvPr>
          <p:cNvSpPr txBox="1">
            <a:spLocks/>
          </p:cNvSpPr>
          <p:nvPr/>
        </p:nvSpPr>
        <p:spPr>
          <a:xfrm>
            <a:off x="2346974" y="1766580"/>
            <a:ext cx="5773779" cy="413753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IN" sz="22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b="1" dirty="0">
                <a:latin typeface="Century Gothic"/>
              </a:rPr>
              <a:t>GitOps is a way to implement WYSIWYG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A8F50B-A01F-BC1B-548E-EC50B24A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70" y="1737445"/>
            <a:ext cx="1718303" cy="8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14059BD-0E56-0EF7-A644-B89187719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308" y="503327"/>
            <a:ext cx="907867" cy="137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B7D39C-4E2C-90D0-ED2E-00C26199E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726" y="2623221"/>
            <a:ext cx="1764094" cy="770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B7730A-62F2-E1AC-11E1-3C57D85F6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1029" y="3528992"/>
            <a:ext cx="2169884" cy="5579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F93D28-D151-09A6-1B4F-49437C2D8F4C}"/>
              </a:ext>
            </a:extLst>
          </p:cNvPr>
          <p:cNvSpPr txBox="1">
            <a:spLocks/>
          </p:cNvSpPr>
          <p:nvPr/>
        </p:nvSpPr>
        <p:spPr>
          <a:xfrm>
            <a:off x="2181486" y="2341716"/>
            <a:ext cx="6104753" cy="413753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IN" sz="22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b="1" dirty="0">
                <a:latin typeface="Century Gothic"/>
              </a:rPr>
              <a:t>WYSIWYG – What You See Is What You Get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A06E3-C0BB-720D-EF67-FB44EB15EF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87A3C-7B72-D4F7-1F5A-E869BADEFD41}"/>
              </a:ext>
            </a:extLst>
          </p:cNvPr>
          <p:cNvSpPr txBox="1"/>
          <p:nvPr/>
        </p:nvSpPr>
        <p:spPr>
          <a:xfrm>
            <a:off x="505389" y="727507"/>
            <a:ext cx="1065234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Argo CD is one of the stack of tools built under the Argo Project aimed at simplifying continuous delivery of application to K8s in GitOps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ea typeface="+mn-lt"/>
                <a:cs typeface="+mn-lt"/>
              </a:rPr>
              <a:t>Open </a:t>
            </a:r>
            <a:r>
              <a:rPr lang="en-US" b="1" dirty="0">
                <a:ea typeface="+mn-lt"/>
                <a:cs typeface="+mn-lt"/>
              </a:rPr>
              <a:t>source: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larity City"/>
              </a:rPr>
              <a:t>Argo was accepted to CNCF on March 26, 2020, at the </a:t>
            </a:r>
            <a:r>
              <a:rPr lang="en-US" b="1" i="0" dirty="0">
                <a:solidFill>
                  <a:srgbClr val="000000"/>
                </a:solidFill>
                <a:effectLst/>
                <a:latin typeface="Clarity City"/>
              </a:rPr>
              <a:t>Incubating</a:t>
            </a:r>
            <a:r>
              <a:rPr lang="en-US" b="0" i="0" dirty="0">
                <a:solidFill>
                  <a:srgbClr val="000000"/>
                </a:solidFill>
                <a:effectLst/>
                <a:latin typeface="Clarity City"/>
              </a:rPr>
              <a:t> maturity level and then moved to the </a:t>
            </a:r>
            <a:r>
              <a:rPr lang="en-US" b="1" i="0" dirty="0">
                <a:solidFill>
                  <a:srgbClr val="000000"/>
                </a:solidFill>
                <a:effectLst/>
                <a:latin typeface="Clarity City"/>
              </a:rPr>
              <a:t>Graduated</a:t>
            </a:r>
            <a:r>
              <a:rPr lang="en-US" b="0" i="0" dirty="0">
                <a:solidFill>
                  <a:srgbClr val="000000"/>
                </a:solidFill>
                <a:effectLst/>
                <a:latin typeface="Clarity City"/>
              </a:rPr>
              <a:t> maturity level on December 6,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Declarative</a:t>
            </a:r>
            <a:r>
              <a:rPr lang="en-US" dirty="0">
                <a:ea typeface="+mn-lt"/>
                <a:cs typeface="+mn-lt"/>
              </a:rPr>
              <a:t>: Based on the principles of GitOps, Argo CD is a completely declarative tool which means all the configuration of Argo CD can be done using simple declarative manifest files.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cs typeface="Calibri"/>
              </a:rPr>
              <a:t>Integration with K8s Ecosystem</a:t>
            </a:r>
            <a:r>
              <a:rPr lang="en-US" dirty="0">
                <a:cs typeface="Calibri"/>
              </a:rPr>
              <a:t>: Since Argo CD leverages CRDs and controllers, it integrates with K8s ecosystem easily.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cs typeface="Calibri"/>
              </a:rPr>
              <a:t>Ease of Management</a:t>
            </a:r>
            <a:r>
              <a:rPr lang="en-US" dirty="0">
                <a:cs typeface="Calibri"/>
              </a:rPr>
              <a:t>: UI based view to managed Workload + Infra from a single point.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cs typeface="Calibri"/>
              </a:rPr>
              <a:t>Working</a:t>
            </a:r>
            <a:r>
              <a:rPr lang="en-US" dirty="0">
                <a:cs typeface="Calibri"/>
              </a:rPr>
              <a:t>: Argo CD follows the GitOps pattern of using Git repositories as the source of truth for defining the desired application state.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cs typeface="Calibri"/>
              </a:rPr>
              <a:t>Argo CD Interaction Model</a:t>
            </a:r>
            <a:r>
              <a:rPr lang="en-US" dirty="0">
                <a:cs typeface="Calibri"/>
              </a:rPr>
              <a:t>: Web UI which provides real-time view of application activity. CLI for automation and CI integration. The other way is to use GRPC/REST to send requests to Argo CD’s API.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cs typeface="Calibri"/>
              </a:rPr>
              <a:t>Multi-Cluster Management: </a:t>
            </a:r>
            <a:r>
              <a:rPr lang="en-US" dirty="0">
                <a:cs typeface="Calibri"/>
              </a:rPr>
              <a:t>Ability to manage and deploy to multiple clusters and monitor multiple git repositories so that Argo CD doesn’t become a dependency for each cluster that we create. One instance of Argo CD can manage deployment to multiple K8s cluster using 1 or more Git repositories as the source of truth.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cs typeface="Calibri"/>
              </a:rPr>
              <a:t>Notifications</a:t>
            </a:r>
            <a:r>
              <a:rPr lang="en-US" dirty="0">
                <a:cs typeface="Calibri"/>
              </a:rPr>
              <a:t>: Automated configuration drift detection and visualization and notifications to slack, teams, etc.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cs typeface="Calibri"/>
              </a:rPr>
              <a:t>Disaster Recovery</a:t>
            </a:r>
            <a:r>
              <a:rPr lang="en-US" dirty="0">
                <a:cs typeface="Calibri"/>
              </a:rPr>
              <a:t>: Use argocd admin command to import/export all argocd data for migration or as a preventive mechanism.</a:t>
            </a:r>
          </a:p>
        </p:txBody>
      </p:sp>
    </p:spTree>
    <p:extLst>
      <p:ext uri="{BB962C8B-B14F-4D97-AF65-F5344CB8AC3E}">
        <p14:creationId xmlns:p14="http://schemas.microsoft.com/office/powerpoint/2010/main" val="198374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42BE-BD19-826C-798A-44CC74E1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Argo CD Zoomed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13C1DD-9B6F-7D29-2575-EDEF5E9CB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5B950-109B-CC34-0F4A-50128A7C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100"/>
          </a:p>
        </p:txBody>
      </p:sp>
      <p:pic>
        <p:nvPicPr>
          <p:cNvPr id="9" name="Picture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43D0BD53-DB0C-930F-B0DD-93F056F3E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9" y="1448527"/>
            <a:ext cx="5903577" cy="49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0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8211-CE00-A743-8BD1-4924A7AF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39214"/>
            <a:ext cx="10067199" cy="635969"/>
          </a:xfrm>
        </p:spPr>
        <p:txBody>
          <a:bodyPr/>
          <a:lstStyle/>
          <a:p>
            <a:r>
              <a:rPr lang="en-US" dirty="0"/>
              <a:t>Argo CD’s Implementation of </a:t>
            </a:r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F16EE-C3EE-8644-0F96-399C9F3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diagram of a software system">
            <a:extLst>
              <a:ext uri="{FF2B5EF4-FFF2-40B4-BE49-F238E27FC236}">
                <a16:creationId xmlns:a16="http://schemas.microsoft.com/office/drawing/2014/main" id="{F57C8A56-395D-2CA3-A340-148359651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11" y="1093168"/>
            <a:ext cx="9307740" cy="50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4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276" y="810227"/>
            <a:ext cx="7105447" cy="4006322"/>
          </a:xfrm>
        </p:spPr>
        <p:txBody>
          <a:bodyPr anchor="ctr">
            <a:normAutofit/>
          </a:bodyPr>
          <a:lstStyle/>
          <a:p>
            <a:r>
              <a:rPr lang="en-US" sz="3200" dirty="0"/>
              <a:t>Long Live Cloud native!</a:t>
            </a:r>
          </a:p>
        </p:txBody>
      </p:sp>
    </p:spTree>
    <p:extLst>
      <p:ext uri="{BB962C8B-B14F-4D97-AF65-F5344CB8AC3E}">
        <p14:creationId xmlns:p14="http://schemas.microsoft.com/office/powerpoint/2010/main" val="4049566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</TotalTime>
  <Words>429</Words>
  <Application>Microsoft Office PowerPoint</Application>
  <PresentationFormat>Widescreen</PresentationFormat>
  <Paragraphs>47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Clarity City</vt:lpstr>
      <vt:lpstr>Poppins</vt:lpstr>
      <vt:lpstr>Office Theme</vt:lpstr>
      <vt:lpstr>All Hands ARGO</vt:lpstr>
      <vt:lpstr>Utkarsh Mishra Sr. Site Reliability Engineer @ Mitra AI, Ex-Tata Elxsi Open-Source Contributor to OSM by ETSI</vt:lpstr>
      <vt:lpstr>PowerPoint Presentation</vt:lpstr>
      <vt:lpstr>THE Problem Statement</vt:lpstr>
      <vt:lpstr>GitOps In a Nutshell</vt:lpstr>
      <vt:lpstr>PowerPoint Presentation</vt:lpstr>
      <vt:lpstr>Argo CD Zoomed</vt:lpstr>
      <vt:lpstr>Argo CD’s Implementation of GitOps</vt:lpstr>
      <vt:lpstr>Long Live Cloud native!</vt:lpstr>
      <vt:lpstr>Thanks, CNCF Pune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Crossplane: K8s as Universal Control Plane</dc:title>
  <dc:subject/>
  <dc:creator>Mishra, Utkarsh</dc:creator>
  <cp:lastModifiedBy>Mishra, Utkarsh</cp:lastModifiedBy>
  <cp:revision>9</cp:revision>
  <dcterms:created xsi:type="dcterms:W3CDTF">2024-11-19T12:22:17Z</dcterms:created>
  <dcterms:modified xsi:type="dcterms:W3CDTF">2024-12-17T08:46:38Z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